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256" r:id="rId2"/>
    <p:sldId id="269" r:id="rId3"/>
    <p:sldId id="264" r:id="rId4"/>
    <p:sldId id="267" r:id="rId5"/>
    <p:sldId id="262" r:id="rId6"/>
    <p:sldId id="263" r:id="rId7"/>
    <p:sldId id="265" r:id="rId8"/>
    <p:sldId id="266" r:id="rId9"/>
    <p:sldId id="270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59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58767178880112E-2"/>
          <c:y val="3.0315616600545204E-2"/>
          <c:w val="0.90851673554300894"/>
          <c:h val="0.719617094234188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PL!$B$30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PL!$A$31:$A$37</c:f>
              <c:strCache>
                <c:ptCount val="7"/>
                <c:pt idx="0">
                  <c:v>Total Revenue</c:v>
                </c:pt>
                <c:pt idx="1">
                  <c:v>Revenue to Operations</c:v>
                </c:pt>
                <c:pt idx="2">
                  <c:v>Payroll</c:v>
                </c:pt>
                <c:pt idx="3">
                  <c:v>Other Expenses</c:v>
                </c:pt>
                <c:pt idx="4">
                  <c:v>Total Expenditures</c:v>
                </c:pt>
                <c:pt idx="5">
                  <c:v>Profit Before Non-Cash Items</c:v>
                </c:pt>
                <c:pt idx="6">
                  <c:v>Reserve Contributions</c:v>
                </c:pt>
              </c:strCache>
            </c:strRef>
          </c:cat>
          <c:val>
            <c:numRef>
              <c:f>PL!$B$31:$B$37</c:f>
              <c:numCache>
                <c:formatCode>#,##0</c:formatCode>
                <c:ptCount val="7"/>
                <c:pt idx="0" formatCode="#,##0;\(#,##0\)">
                  <c:v>5185836.17</c:v>
                </c:pt>
                <c:pt idx="1">
                  <c:v>3428465.2399999993</c:v>
                </c:pt>
                <c:pt idx="2">
                  <c:v>1174712.45</c:v>
                </c:pt>
                <c:pt idx="3">
                  <c:v>1751293.2099999997</c:v>
                </c:pt>
                <c:pt idx="4">
                  <c:v>2926005.6599999997</c:v>
                </c:pt>
                <c:pt idx="5">
                  <c:v>502459.57999999961</c:v>
                </c:pt>
                <c:pt idx="6">
                  <c:v>1014697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0D-45FC-8F6B-257290222CD7}"/>
            </c:ext>
          </c:extLst>
        </c:ser>
        <c:ser>
          <c:idx val="1"/>
          <c:order val="1"/>
          <c:tx>
            <c:strRef>
              <c:f>PL!$C$30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PL!$A$31:$A$37</c:f>
              <c:strCache>
                <c:ptCount val="7"/>
                <c:pt idx="0">
                  <c:v>Total Revenue</c:v>
                </c:pt>
                <c:pt idx="1">
                  <c:v>Revenue to Operations</c:v>
                </c:pt>
                <c:pt idx="2">
                  <c:v>Payroll</c:v>
                </c:pt>
                <c:pt idx="3">
                  <c:v>Other Expenses</c:v>
                </c:pt>
                <c:pt idx="4">
                  <c:v>Total Expenditures</c:v>
                </c:pt>
                <c:pt idx="5">
                  <c:v>Profit Before Non-Cash Items</c:v>
                </c:pt>
                <c:pt idx="6">
                  <c:v>Reserve Contributions</c:v>
                </c:pt>
              </c:strCache>
            </c:strRef>
          </c:cat>
          <c:val>
            <c:numRef>
              <c:f>PL!$C$31:$C$37</c:f>
              <c:numCache>
                <c:formatCode>#,##0</c:formatCode>
                <c:ptCount val="7"/>
                <c:pt idx="0" formatCode="#,##0;\(#,##0\)">
                  <c:v>5231660.8500000015</c:v>
                </c:pt>
                <c:pt idx="1">
                  <c:v>3523175.25</c:v>
                </c:pt>
                <c:pt idx="2">
                  <c:v>1338183.72</c:v>
                </c:pt>
                <c:pt idx="3">
                  <c:v>1884512.7899999998</c:v>
                </c:pt>
                <c:pt idx="4">
                  <c:v>3222696.51</c:v>
                </c:pt>
                <c:pt idx="5">
                  <c:v>300478.74000000022</c:v>
                </c:pt>
                <c:pt idx="6">
                  <c:v>970764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0D-45FC-8F6B-257290222CD7}"/>
            </c:ext>
          </c:extLst>
        </c:ser>
        <c:ser>
          <c:idx val="2"/>
          <c:order val="2"/>
          <c:tx>
            <c:strRef>
              <c:f>PL!$E$30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PL!$A$31:$A$37</c:f>
              <c:strCache>
                <c:ptCount val="7"/>
                <c:pt idx="0">
                  <c:v>Total Revenue</c:v>
                </c:pt>
                <c:pt idx="1">
                  <c:v>Revenue to Operations</c:v>
                </c:pt>
                <c:pt idx="2">
                  <c:v>Payroll</c:v>
                </c:pt>
                <c:pt idx="3">
                  <c:v>Other Expenses</c:v>
                </c:pt>
                <c:pt idx="4">
                  <c:v>Total Expenditures</c:v>
                </c:pt>
                <c:pt idx="5">
                  <c:v>Profit Before Non-Cash Items</c:v>
                </c:pt>
                <c:pt idx="6">
                  <c:v>Reserve Contributions</c:v>
                </c:pt>
              </c:strCache>
            </c:strRef>
          </c:cat>
          <c:val>
            <c:numRef>
              <c:f>PL!$E$31:$E$37</c:f>
              <c:numCache>
                <c:formatCode>#,##0</c:formatCode>
                <c:ptCount val="7"/>
                <c:pt idx="0" formatCode="#,##0;\(#,##0\)">
                  <c:v>4672814.45</c:v>
                </c:pt>
                <c:pt idx="1">
                  <c:v>3396293.8599999994</c:v>
                </c:pt>
                <c:pt idx="2">
                  <c:v>1133232.76</c:v>
                </c:pt>
                <c:pt idx="3">
                  <c:v>1728480.4399999997</c:v>
                </c:pt>
                <c:pt idx="4">
                  <c:v>2861713.1999999997</c:v>
                </c:pt>
                <c:pt idx="5">
                  <c:v>534580.65999999968</c:v>
                </c:pt>
                <c:pt idx="6">
                  <c:v>565741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0D-45FC-8F6B-257290222C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691330879"/>
        <c:axId val="1691332319"/>
      </c:barChart>
      <c:catAx>
        <c:axId val="16913308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332319"/>
        <c:crosses val="autoZero"/>
        <c:auto val="1"/>
        <c:lblAlgn val="ctr"/>
        <c:lblOffset val="100"/>
        <c:noMultiLvlLbl val="0"/>
      </c:catAx>
      <c:valAx>
        <c:axId val="1691332319"/>
        <c:scaling>
          <c:orientation val="minMax"/>
        </c:scaling>
        <c:delete val="1"/>
        <c:axPos val="l"/>
        <c:numFmt formatCode="#,##0;\(#,##0\)" sourceLinked="1"/>
        <c:majorTickMark val="none"/>
        <c:minorTickMark val="none"/>
        <c:tickLblPos val="nextTo"/>
        <c:crossAx val="1691330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Sheet11!$B$2</c:f>
              <c:strCache>
                <c:ptCount val="1"/>
                <c:pt idx="0">
                  <c:v>YTD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Sheet11!$A$3:$A$7</c:f>
              <c:strCache>
                <c:ptCount val="5"/>
                <c:pt idx="0">
                  <c:v>Dues and Fees</c:v>
                </c:pt>
                <c:pt idx="1">
                  <c:v>Non-Dues Revenue</c:v>
                </c:pt>
                <c:pt idx="2">
                  <c:v>Payroll</c:v>
                </c:pt>
                <c:pt idx="3">
                  <c:v>Utilities, Supplies, Equip, Transp, R&amp;M, Misc</c:v>
                </c:pt>
                <c:pt idx="4">
                  <c:v>Gen. &amp; Administrative Expense</c:v>
                </c:pt>
              </c:strCache>
            </c:strRef>
          </c:cat>
          <c:val>
            <c:numRef>
              <c:f>Sheet11!$B$3:$B$7</c:f>
              <c:numCache>
                <c:formatCode>"$"#,##0</c:formatCode>
                <c:ptCount val="5"/>
                <c:pt idx="0">
                  <c:v>2398101.7400000002</c:v>
                </c:pt>
                <c:pt idx="1">
                  <c:v>1439034.3899999997</c:v>
                </c:pt>
                <c:pt idx="2">
                  <c:v>1458246.55</c:v>
                </c:pt>
                <c:pt idx="3">
                  <c:v>406270.53</c:v>
                </c:pt>
                <c:pt idx="4">
                  <c:v>1457667.19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67-41C2-A078-22CF7CBE3F72}"/>
            </c:ext>
          </c:extLst>
        </c:ser>
        <c:ser>
          <c:idx val="1"/>
          <c:order val="1"/>
          <c:tx>
            <c:strRef>
              <c:f>Sheet11!$C$2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Sheet11!$A$3:$A$7</c:f>
              <c:strCache>
                <c:ptCount val="5"/>
                <c:pt idx="0">
                  <c:v>Dues and Fees</c:v>
                </c:pt>
                <c:pt idx="1">
                  <c:v>Non-Dues Revenue</c:v>
                </c:pt>
                <c:pt idx="2">
                  <c:v>Payroll</c:v>
                </c:pt>
                <c:pt idx="3">
                  <c:v>Utilities, Supplies, Equip, Transp, R&amp;M, Misc</c:v>
                </c:pt>
                <c:pt idx="4">
                  <c:v>Gen. &amp; Administrative Expense</c:v>
                </c:pt>
              </c:strCache>
            </c:strRef>
          </c:cat>
          <c:val>
            <c:numRef>
              <c:f>Sheet11!$C$3:$C$7</c:f>
              <c:numCache>
                <c:formatCode>"$"#,##0</c:formatCode>
                <c:ptCount val="5"/>
                <c:pt idx="0">
                  <c:v>2431406.7400000002</c:v>
                </c:pt>
                <c:pt idx="1">
                  <c:v>1677895.8399999999</c:v>
                </c:pt>
                <c:pt idx="2">
                  <c:v>1673537.22</c:v>
                </c:pt>
                <c:pt idx="3">
                  <c:v>437465.07</c:v>
                </c:pt>
                <c:pt idx="4">
                  <c:v>1794346.2999999998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67-41C2-A078-22CF7CBE3F72}"/>
            </c:ext>
          </c:extLst>
        </c:ser>
        <c:ser>
          <c:idx val="2"/>
          <c:order val="2"/>
          <c:tx>
            <c:strRef>
              <c:f>Sheet11!$D$2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Sheet11!$A$3:$A$7</c:f>
              <c:strCache>
                <c:ptCount val="5"/>
                <c:pt idx="0">
                  <c:v>Dues and Fees</c:v>
                </c:pt>
                <c:pt idx="1">
                  <c:v>Non-Dues Revenue</c:v>
                </c:pt>
                <c:pt idx="2">
                  <c:v>Payroll</c:v>
                </c:pt>
                <c:pt idx="3">
                  <c:v>Utilities, Supplies, Equip, Transp, R&amp;M, Misc</c:v>
                </c:pt>
                <c:pt idx="4">
                  <c:v>Gen. &amp; Administrative Expense</c:v>
                </c:pt>
              </c:strCache>
            </c:strRef>
          </c:cat>
          <c:val>
            <c:numRef>
              <c:f>Sheet11!$D$3:$D$7</c:f>
              <c:numCache>
                <c:formatCode>"$"#,##0</c:formatCode>
                <c:ptCount val="5"/>
                <c:pt idx="0">
                  <c:v>2376117.7000000002</c:v>
                </c:pt>
                <c:pt idx="1">
                  <c:v>1608362.3899999992</c:v>
                </c:pt>
                <c:pt idx="2">
                  <c:v>1317983.21</c:v>
                </c:pt>
                <c:pt idx="3">
                  <c:v>388731.22000000003</c:v>
                </c:pt>
                <c:pt idx="4">
                  <c:v>1694397.2500000002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67-41C2-A078-22CF7CBE3F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796276319"/>
        <c:axId val="1796283039"/>
      </c:barChart>
      <c:catAx>
        <c:axId val="1796276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6283039"/>
        <c:crosses val="autoZero"/>
        <c:auto val="1"/>
        <c:lblAlgn val="ctr"/>
        <c:lblOffset val="100"/>
        <c:noMultiLvlLbl val="0"/>
      </c:catAx>
      <c:valAx>
        <c:axId val="1796283039"/>
        <c:scaling>
          <c:orientation val="minMax"/>
        </c:scaling>
        <c:delete val="1"/>
        <c:axPos val="l"/>
        <c:numFmt formatCode="&quot;$&quot;#,##0" sourceLinked="1"/>
        <c:majorTickMark val="none"/>
        <c:minorTickMark val="none"/>
        <c:tickLblPos val="nextTo"/>
        <c:crossAx val="1796276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18989690197497E-2"/>
          <c:y val="6.2356719269834486E-2"/>
          <c:w val="0.952962020619605"/>
          <c:h val="0.817031218893647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Golf!$B$4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0690449859180837E-2"/>
                  <c:y val="0.1936741352082128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A6-4C40-8BCB-91473E6142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Golf!$A$5:$A$8</c:f>
              <c:strCache>
                <c:ptCount val="4"/>
                <c:pt idx="0">
                  <c:v>Revenue</c:v>
                </c:pt>
                <c:pt idx="1">
                  <c:v>Professional Services</c:v>
                </c:pt>
                <c:pt idx="2">
                  <c:v>Other Expenses</c:v>
                </c:pt>
                <c:pt idx="3">
                  <c:v>Profit/Loss</c:v>
                </c:pt>
              </c:strCache>
            </c:strRef>
          </c:cat>
          <c:val>
            <c:numRef>
              <c:f>Golf!$B$5:$B$8</c:f>
              <c:numCache>
                <c:formatCode>"$"#,##0</c:formatCode>
                <c:ptCount val="4"/>
                <c:pt idx="0">
                  <c:v>717588</c:v>
                </c:pt>
                <c:pt idx="1">
                  <c:v>599252</c:v>
                </c:pt>
                <c:pt idx="2">
                  <c:v>130101</c:v>
                </c:pt>
                <c:pt idx="3" formatCode="&quot;$&quot;#,##0_);\(&quot;$&quot;#,##0\)">
                  <c:v>-11765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1A-4DCF-BE0A-5A7540A8ECEA}"/>
            </c:ext>
          </c:extLst>
        </c:ser>
        <c:ser>
          <c:idx val="1"/>
          <c:order val="1"/>
          <c:tx>
            <c:strRef>
              <c:f>Golf!$C$4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Golf!$A$5:$A$8</c:f>
              <c:strCache>
                <c:ptCount val="4"/>
                <c:pt idx="0">
                  <c:v>Revenue</c:v>
                </c:pt>
                <c:pt idx="1">
                  <c:v>Professional Services</c:v>
                </c:pt>
                <c:pt idx="2">
                  <c:v>Other Expenses</c:v>
                </c:pt>
                <c:pt idx="3">
                  <c:v>Profit/Loss</c:v>
                </c:pt>
              </c:strCache>
            </c:strRef>
          </c:cat>
          <c:val>
            <c:numRef>
              <c:f>Golf!$C$5:$C$8</c:f>
              <c:numCache>
                <c:formatCode>"$"#,##0</c:formatCode>
                <c:ptCount val="4"/>
                <c:pt idx="0">
                  <c:v>719688</c:v>
                </c:pt>
                <c:pt idx="1">
                  <c:v>664323</c:v>
                </c:pt>
                <c:pt idx="2">
                  <c:v>47000</c:v>
                </c:pt>
                <c:pt idx="3" formatCode="&quot;$&quot;#,##0_);\(&quot;$&quot;#,##0\)">
                  <c:v>8365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1A-4DCF-BE0A-5A7540A8ECEA}"/>
            </c:ext>
          </c:extLst>
        </c:ser>
        <c:ser>
          <c:idx val="2"/>
          <c:order val="2"/>
          <c:tx>
            <c:strRef>
              <c:f>Golf!$D$4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Golf!$A$5:$A$8</c:f>
              <c:strCache>
                <c:ptCount val="4"/>
                <c:pt idx="0">
                  <c:v>Revenue</c:v>
                </c:pt>
                <c:pt idx="1">
                  <c:v>Professional Services</c:v>
                </c:pt>
                <c:pt idx="2">
                  <c:v>Other Expenses</c:v>
                </c:pt>
                <c:pt idx="3">
                  <c:v>Profit/Loss</c:v>
                </c:pt>
              </c:strCache>
            </c:strRef>
          </c:cat>
          <c:val>
            <c:numRef>
              <c:f>Golf!$D$5:$D$8</c:f>
              <c:numCache>
                <c:formatCode>"$"#,##0</c:formatCode>
                <c:ptCount val="4"/>
                <c:pt idx="0">
                  <c:v>675610</c:v>
                </c:pt>
                <c:pt idx="1">
                  <c:v>537902</c:v>
                </c:pt>
                <c:pt idx="2">
                  <c:v>113630</c:v>
                </c:pt>
                <c:pt idx="3" formatCode="&quot;$&quot;#,##0_);\(&quot;$&quot;#,##0\)">
                  <c:v>24078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1A-4DCF-BE0A-5A7540A8EC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668343471"/>
        <c:axId val="1668343951"/>
      </c:barChart>
      <c:catAx>
        <c:axId val="16683434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8343951"/>
        <c:crosses val="autoZero"/>
        <c:auto val="1"/>
        <c:lblAlgn val="ctr"/>
        <c:lblOffset val="100"/>
        <c:noMultiLvlLbl val="0"/>
      </c:catAx>
      <c:valAx>
        <c:axId val="1668343951"/>
        <c:scaling>
          <c:orientation val="minMax"/>
        </c:scaling>
        <c:delete val="1"/>
        <c:axPos val="l"/>
        <c:numFmt formatCode="&quot;$&quot;#,##0" sourceLinked="1"/>
        <c:majorTickMark val="none"/>
        <c:minorTickMark val="none"/>
        <c:tickLblPos val="nextTo"/>
        <c:crossAx val="1668343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806569357197561"/>
          <c:y val="5.6386140630239147E-2"/>
          <c:w val="0.4834086743488632"/>
          <c:h val="5.51927851993040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5.9607028288130651E-2"/>
          <c:w val="0.93888888888888888"/>
          <c:h val="0.889467045785943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Pool!$B$4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Pool!$A$5:$A$8</c:f>
              <c:strCache>
                <c:ptCount val="4"/>
                <c:pt idx="0">
                  <c:v>Revenue</c:v>
                </c:pt>
                <c:pt idx="1">
                  <c:v>Professional Services</c:v>
                </c:pt>
                <c:pt idx="2">
                  <c:v>Other Expenses</c:v>
                </c:pt>
                <c:pt idx="3">
                  <c:v>Profit/Loss</c:v>
                </c:pt>
              </c:strCache>
            </c:strRef>
          </c:cat>
          <c:val>
            <c:numRef>
              <c:f>Pool!$B$5:$B$8</c:f>
              <c:numCache>
                <c:formatCode>"$"#,##0</c:formatCode>
                <c:ptCount val="4"/>
                <c:pt idx="0">
                  <c:v>34575</c:v>
                </c:pt>
                <c:pt idx="1">
                  <c:v>83619</c:v>
                </c:pt>
                <c:pt idx="2">
                  <c:v>11809</c:v>
                </c:pt>
                <c:pt idx="3" formatCode="&quot;$&quot;#,##0_);\(&quot;$&quot;#,##0\)">
                  <c:v>-60853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A9-4C0C-A71B-354FE2A64764}"/>
            </c:ext>
          </c:extLst>
        </c:ser>
        <c:ser>
          <c:idx val="1"/>
          <c:order val="1"/>
          <c:tx>
            <c:strRef>
              <c:f>Pool!$C$4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Pool!$A$5:$A$8</c:f>
              <c:strCache>
                <c:ptCount val="4"/>
                <c:pt idx="0">
                  <c:v>Revenue</c:v>
                </c:pt>
                <c:pt idx="1">
                  <c:v>Professional Services</c:v>
                </c:pt>
                <c:pt idx="2">
                  <c:v>Other Expenses</c:v>
                </c:pt>
                <c:pt idx="3">
                  <c:v>Profit/Loss</c:v>
                </c:pt>
              </c:strCache>
            </c:strRef>
          </c:cat>
          <c:val>
            <c:numRef>
              <c:f>Pool!$C$5:$C$8</c:f>
              <c:numCache>
                <c:formatCode>"$"#,##0</c:formatCode>
                <c:ptCount val="4"/>
                <c:pt idx="0">
                  <c:v>52250</c:v>
                </c:pt>
                <c:pt idx="1">
                  <c:v>121854</c:v>
                </c:pt>
                <c:pt idx="2">
                  <c:v>25056</c:v>
                </c:pt>
                <c:pt idx="3" formatCode="&quot;$&quot;#,##0_);\(&quot;$&quot;#,##0\)">
                  <c:v>-94660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A9-4C0C-A71B-354FE2A64764}"/>
            </c:ext>
          </c:extLst>
        </c:ser>
        <c:ser>
          <c:idx val="2"/>
          <c:order val="2"/>
          <c:tx>
            <c:strRef>
              <c:f>Pool!$D$4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Pool!$A$5:$A$8</c:f>
              <c:strCache>
                <c:ptCount val="4"/>
                <c:pt idx="0">
                  <c:v>Revenue</c:v>
                </c:pt>
                <c:pt idx="1">
                  <c:v>Professional Services</c:v>
                </c:pt>
                <c:pt idx="2">
                  <c:v>Other Expenses</c:v>
                </c:pt>
                <c:pt idx="3">
                  <c:v>Profit/Loss</c:v>
                </c:pt>
              </c:strCache>
            </c:strRef>
          </c:cat>
          <c:val>
            <c:numRef>
              <c:f>Pool!$D$5:$D$8</c:f>
              <c:numCache>
                <c:formatCode>"$"#,##0</c:formatCode>
                <c:ptCount val="4"/>
                <c:pt idx="0">
                  <c:v>67230</c:v>
                </c:pt>
                <c:pt idx="1">
                  <c:v>96922</c:v>
                </c:pt>
                <c:pt idx="2">
                  <c:v>15640</c:v>
                </c:pt>
                <c:pt idx="3" formatCode="&quot;$&quot;#,##0_);\(&quot;$&quot;#,##0\)">
                  <c:v>-45332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A9-4C0C-A71B-354FE2A647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87924191"/>
        <c:axId val="1587924671"/>
      </c:barChart>
      <c:catAx>
        <c:axId val="15879241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7924671"/>
        <c:crosses val="autoZero"/>
        <c:auto val="1"/>
        <c:lblAlgn val="ctr"/>
        <c:lblOffset val="100"/>
        <c:noMultiLvlLbl val="0"/>
      </c:catAx>
      <c:valAx>
        <c:axId val="1587924671"/>
        <c:scaling>
          <c:orientation val="minMax"/>
        </c:scaling>
        <c:delete val="1"/>
        <c:axPos val="l"/>
        <c:numFmt formatCode="&quot;$&quot;#,##0" sourceLinked="1"/>
        <c:majorTickMark val="none"/>
        <c:minorTickMark val="none"/>
        <c:tickLblPos val="nextTo"/>
        <c:crossAx val="1587924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223053368328959"/>
          <c:y val="0.75462962962962965"/>
          <c:w val="0.51145152006500849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Sheet9!$B$3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Sheet9!$A$4:$A$7</c:f>
              <c:strCache>
                <c:ptCount val="4"/>
                <c:pt idx="0">
                  <c:v>Lake</c:v>
                </c:pt>
                <c:pt idx="1">
                  <c:v>Roads</c:v>
                </c:pt>
                <c:pt idx="2">
                  <c:v>General</c:v>
                </c:pt>
                <c:pt idx="3">
                  <c:v>Total</c:v>
                </c:pt>
              </c:strCache>
            </c:strRef>
          </c:cat>
          <c:val>
            <c:numRef>
              <c:f>Sheet9!$B$4:$B$7</c:f>
              <c:numCache>
                <c:formatCode>"$"#,##0</c:formatCode>
                <c:ptCount val="4"/>
                <c:pt idx="0">
                  <c:v>439450</c:v>
                </c:pt>
                <c:pt idx="1">
                  <c:v>135000</c:v>
                </c:pt>
                <c:pt idx="2">
                  <c:v>795844</c:v>
                </c:pt>
                <c:pt idx="3">
                  <c:v>1370294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A4-4C30-A660-2B00CD3680A5}"/>
            </c:ext>
          </c:extLst>
        </c:ser>
        <c:ser>
          <c:idx val="1"/>
          <c:order val="1"/>
          <c:tx>
            <c:strRef>
              <c:f>Sheet9!$C$3</c:f>
              <c:strCache>
                <c:ptCount val="1"/>
                <c:pt idx="0">
                  <c:v>Identified Projects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Sheet9!$A$4:$A$7</c:f>
              <c:strCache>
                <c:ptCount val="4"/>
                <c:pt idx="0">
                  <c:v>Lake</c:v>
                </c:pt>
                <c:pt idx="1">
                  <c:v>Roads</c:v>
                </c:pt>
                <c:pt idx="2">
                  <c:v>General</c:v>
                </c:pt>
                <c:pt idx="3">
                  <c:v>Total</c:v>
                </c:pt>
              </c:strCache>
            </c:strRef>
          </c:cat>
          <c:val>
            <c:numRef>
              <c:f>Sheet9!$C$4:$C$7</c:f>
              <c:numCache>
                <c:formatCode>"$"#,##0</c:formatCode>
                <c:ptCount val="4"/>
                <c:pt idx="0">
                  <c:v>309000</c:v>
                </c:pt>
                <c:pt idx="1">
                  <c:v>135000</c:v>
                </c:pt>
                <c:pt idx="2">
                  <c:v>623474</c:v>
                </c:pt>
                <c:pt idx="3">
                  <c:v>1067474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A4-4C30-A660-2B00CD3680A5}"/>
            </c:ext>
          </c:extLst>
        </c:ser>
        <c:ser>
          <c:idx val="2"/>
          <c:order val="2"/>
          <c:tx>
            <c:strRef>
              <c:f>Sheet9!$D$3</c:f>
              <c:strCache>
                <c:ptCount val="1"/>
                <c:pt idx="0">
                  <c:v>Expenditures to Date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Sheet9!$A$4:$A$7</c:f>
              <c:strCache>
                <c:ptCount val="4"/>
                <c:pt idx="0">
                  <c:v>Lake</c:v>
                </c:pt>
                <c:pt idx="1">
                  <c:v>Roads</c:v>
                </c:pt>
                <c:pt idx="2">
                  <c:v>General</c:v>
                </c:pt>
                <c:pt idx="3">
                  <c:v>Total</c:v>
                </c:pt>
              </c:strCache>
            </c:strRef>
          </c:cat>
          <c:val>
            <c:numRef>
              <c:f>Sheet9!$D$4:$D$7</c:f>
              <c:numCache>
                <c:formatCode>"$"#,##0</c:formatCode>
                <c:ptCount val="4"/>
                <c:pt idx="0">
                  <c:v>247313</c:v>
                </c:pt>
                <c:pt idx="1">
                  <c:v>91367</c:v>
                </c:pt>
                <c:pt idx="2">
                  <c:v>336504</c:v>
                </c:pt>
                <c:pt idx="3">
                  <c:v>675184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A4-4C30-A660-2B00CD3680A5}"/>
            </c:ext>
          </c:extLst>
        </c:ser>
        <c:ser>
          <c:idx val="3"/>
          <c:order val="3"/>
          <c:tx>
            <c:strRef>
              <c:f>Sheet9!$E$3</c:f>
              <c:strCache>
                <c:ptCount val="1"/>
                <c:pt idx="0">
                  <c:v>Contrbutions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Sheet9!$A$4:$A$7</c:f>
              <c:strCache>
                <c:ptCount val="4"/>
                <c:pt idx="0">
                  <c:v>Lake</c:v>
                </c:pt>
                <c:pt idx="1">
                  <c:v>Roads</c:v>
                </c:pt>
                <c:pt idx="2">
                  <c:v>General</c:v>
                </c:pt>
                <c:pt idx="3">
                  <c:v>Total</c:v>
                </c:pt>
              </c:strCache>
            </c:strRef>
          </c:cat>
          <c:val>
            <c:numRef>
              <c:f>Sheet9!$E$4:$E$7</c:f>
              <c:numCache>
                <c:formatCode>"$"#,##0</c:formatCode>
                <c:ptCount val="4"/>
                <c:pt idx="0">
                  <c:v>229381.93</c:v>
                </c:pt>
                <c:pt idx="1">
                  <c:v>308324.97000000003</c:v>
                </c:pt>
                <c:pt idx="2">
                  <c:v>476989.34</c:v>
                </c:pt>
                <c:pt idx="3">
                  <c:v>1014696.24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A4-4C30-A660-2B00CD3680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87963071"/>
        <c:axId val="1587952991"/>
      </c:barChart>
      <c:catAx>
        <c:axId val="15879630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7952991"/>
        <c:crosses val="autoZero"/>
        <c:auto val="1"/>
        <c:lblAlgn val="ctr"/>
        <c:lblOffset val="100"/>
        <c:noMultiLvlLbl val="0"/>
      </c:catAx>
      <c:valAx>
        <c:axId val="1587952991"/>
        <c:scaling>
          <c:orientation val="minMax"/>
        </c:scaling>
        <c:delete val="1"/>
        <c:axPos val="l"/>
        <c:numFmt formatCode="&quot;$&quot;#,##0" sourceLinked="1"/>
        <c:majorTickMark val="none"/>
        <c:minorTickMark val="none"/>
        <c:tickLblPos val="nextTo"/>
        <c:crossAx val="1587963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2346838852748959E-2"/>
          <c:y val="0"/>
          <c:w val="0.9"/>
          <c:h val="8.596272574959739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Sheet8!$B$1</c:f>
              <c:strCache>
                <c:ptCount val="1"/>
                <c:pt idx="0">
                  <c:v>YTD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Sheet8!$A$2:$A$5</c:f>
              <c:strCache>
                <c:ptCount val="3"/>
                <c:pt idx="0">
                  <c:v>Beginning Balance</c:v>
                </c:pt>
                <c:pt idx="1">
                  <c:v>Additions</c:v>
                </c:pt>
                <c:pt idx="2">
                  <c:v>ROI</c:v>
                </c:pt>
              </c:strCache>
            </c:strRef>
          </c:cat>
          <c:val>
            <c:numRef>
              <c:f>Sheet8!$B$2:$B$5</c:f>
              <c:numCache>
                <c:formatCode>"$"#,##0</c:formatCode>
                <c:ptCount val="4"/>
                <c:pt idx="0">
                  <c:v>8744927</c:v>
                </c:pt>
                <c:pt idx="1">
                  <c:v>3145273</c:v>
                </c:pt>
                <c:pt idx="2">
                  <c:v>400947</c:v>
                </c:pt>
                <c:pt idx="3">
                  <c:v>12291147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7F-452C-973B-CFE72564DF29}"/>
            </c:ext>
          </c:extLst>
        </c:ser>
        <c:ser>
          <c:idx val="1"/>
          <c:order val="1"/>
          <c:tx>
            <c:strRef>
              <c:f>Sheet8!$C$1</c:f>
              <c:strCache>
                <c:ptCount val="1"/>
                <c:pt idx="0">
                  <c:v>Last 12 months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Sheet8!$A$2:$A$5</c:f>
              <c:strCache>
                <c:ptCount val="3"/>
                <c:pt idx="0">
                  <c:v>Beginning Balance</c:v>
                </c:pt>
                <c:pt idx="1">
                  <c:v>Additions</c:v>
                </c:pt>
                <c:pt idx="2">
                  <c:v>ROI</c:v>
                </c:pt>
              </c:strCache>
            </c:strRef>
          </c:cat>
          <c:val>
            <c:numRef>
              <c:f>Sheet8!$C$2:$C$5</c:f>
              <c:numCache>
                <c:formatCode>"$"#,##0</c:formatCode>
                <c:ptCount val="4"/>
                <c:pt idx="0">
                  <c:v>9371080</c:v>
                </c:pt>
                <c:pt idx="1">
                  <c:v>2183863</c:v>
                </c:pt>
                <c:pt idx="2">
                  <c:v>736206</c:v>
                </c:pt>
                <c:pt idx="3">
                  <c:v>12291149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7F-452C-973B-CFE72564DF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696172559"/>
        <c:axId val="1806432751"/>
      </c:barChart>
      <c:catAx>
        <c:axId val="16961725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432751"/>
        <c:crosses val="autoZero"/>
        <c:auto val="1"/>
        <c:lblAlgn val="ctr"/>
        <c:lblOffset val="100"/>
        <c:noMultiLvlLbl val="0"/>
      </c:catAx>
      <c:valAx>
        <c:axId val="1806432751"/>
        <c:scaling>
          <c:orientation val="minMax"/>
        </c:scaling>
        <c:delete val="1"/>
        <c:axPos val="l"/>
        <c:numFmt formatCode="&quot;$&quot;#,##0" sourceLinked="1"/>
        <c:majorTickMark val="none"/>
        <c:minorTickMark val="none"/>
        <c:tickLblPos val="nextTo"/>
        <c:crossAx val="1696172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Sheet1!$G$27:$G$34</c:f>
              <c:strCache>
                <c:ptCount val="8"/>
                <c:pt idx="0">
                  <c:v>Operations</c:v>
                </c:pt>
                <c:pt idx="1">
                  <c:v>MR&amp;R</c:v>
                </c:pt>
                <c:pt idx="2">
                  <c:v>MR&amp;R Roads</c:v>
                </c:pt>
                <c:pt idx="3">
                  <c:v>MR&amp;R Lake</c:v>
                </c:pt>
                <c:pt idx="4">
                  <c:v>PTF</c:v>
                </c:pt>
                <c:pt idx="5">
                  <c:v>IPF</c:v>
                </c:pt>
                <c:pt idx="6">
                  <c:v>ERA</c:v>
                </c:pt>
                <c:pt idx="7">
                  <c:v>TOTAL</c:v>
                </c:pt>
              </c:strCache>
            </c:strRef>
          </c:cat>
          <c:val>
            <c:numRef>
              <c:f>Sheet1!$H$27:$H$34</c:f>
              <c:numCache>
                <c:formatCode>"$"#,##0</c:formatCode>
                <c:ptCount val="8"/>
                <c:pt idx="0">
                  <c:v>3354401.7</c:v>
                </c:pt>
                <c:pt idx="1">
                  <c:v>2411297.0099999998</c:v>
                </c:pt>
                <c:pt idx="2">
                  <c:v>2969596.8200000003</c:v>
                </c:pt>
                <c:pt idx="3">
                  <c:v>2090588.0900000003</c:v>
                </c:pt>
                <c:pt idx="4">
                  <c:v>803117.73</c:v>
                </c:pt>
                <c:pt idx="5">
                  <c:v>197682.43</c:v>
                </c:pt>
                <c:pt idx="6">
                  <c:v>1108585.1599999999</c:v>
                </c:pt>
                <c:pt idx="7">
                  <c:v>12935268.940000001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7A-4862-A1A2-E73D398895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476544911"/>
        <c:axId val="1476543951"/>
      </c:barChart>
      <c:catAx>
        <c:axId val="14765449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6543951"/>
        <c:crosses val="autoZero"/>
        <c:auto val="1"/>
        <c:lblAlgn val="ctr"/>
        <c:lblOffset val="100"/>
        <c:noMultiLvlLbl val="0"/>
      </c:catAx>
      <c:valAx>
        <c:axId val="1476543951"/>
        <c:scaling>
          <c:orientation val="minMax"/>
        </c:scaling>
        <c:delete val="1"/>
        <c:axPos val="l"/>
        <c:numFmt formatCode="&quot;$&quot;#,##0" sourceLinked="1"/>
        <c:majorTickMark val="none"/>
        <c:minorTickMark val="none"/>
        <c:tickLblPos val="nextTo"/>
        <c:crossAx val="1476544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CE5A-CD5F-49CA-912D-BBB21E324171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C9A-186B-4CEC-9E13-47C0ECD5F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CE5A-CD5F-49CA-912D-BBB21E324171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C9A-186B-4CEC-9E13-47C0ECD5F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72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CE5A-CD5F-49CA-912D-BBB21E324171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C9A-186B-4CEC-9E13-47C0ECD5F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13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CE5A-CD5F-49CA-912D-BBB21E324171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C9A-186B-4CEC-9E13-47C0ECD5F62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5865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CE5A-CD5F-49CA-912D-BBB21E324171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C9A-186B-4CEC-9E13-47C0ECD5F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8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CE5A-CD5F-49CA-912D-BBB21E324171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C9A-186B-4CEC-9E13-47C0ECD5F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61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CE5A-CD5F-49CA-912D-BBB21E324171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C9A-186B-4CEC-9E13-47C0ECD5F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78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CE5A-CD5F-49CA-912D-BBB21E324171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C9A-186B-4CEC-9E13-47C0ECD5F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63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CE5A-CD5F-49CA-912D-BBB21E324171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C9A-186B-4CEC-9E13-47C0ECD5F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36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CE5A-CD5F-49CA-912D-BBB21E324171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C9A-186B-4CEC-9E13-47C0ECD5F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8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CE5A-CD5F-49CA-912D-BBB21E324171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C9A-186B-4CEC-9E13-47C0ECD5F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9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CE5A-CD5F-49CA-912D-BBB21E324171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C9A-186B-4CEC-9E13-47C0ECD5F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4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CE5A-CD5F-49CA-912D-BBB21E324171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C9A-186B-4CEC-9E13-47C0ECD5F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7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CE5A-CD5F-49CA-912D-BBB21E324171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C9A-186B-4CEC-9E13-47C0ECD5F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8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CE5A-CD5F-49CA-912D-BBB21E324171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C9A-186B-4CEC-9E13-47C0ECD5F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36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CE5A-CD5F-49CA-912D-BBB21E324171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C9A-186B-4CEC-9E13-47C0ECD5F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5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ACE5A-CD5F-49CA-912D-BBB21E324171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C9A-186B-4CEC-9E13-47C0ECD5F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0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22ACE5A-CD5F-49CA-912D-BBB21E324171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04C9A-186B-4CEC-9E13-47C0ECD5F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920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t/baseball-altalena-catcher-pastella-2410657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8998C-ABF2-5D49-5E1C-1CD45134E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962529"/>
            <a:ext cx="9231410" cy="4932942"/>
          </a:xfrm>
        </p:spPr>
        <p:txBody>
          <a:bodyPr anchor="t">
            <a:normAutofit/>
          </a:bodyPr>
          <a:lstStyle/>
          <a:p>
            <a:pPr algn="l"/>
            <a:r>
              <a:rPr lang="en-US" sz="6600" dirty="0"/>
              <a:t>LMOA Treasurer’$ Report</a:t>
            </a:r>
            <a:br>
              <a:rPr lang="en-US" sz="6600" dirty="0"/>
            </a:br>
            <a:r>
              <a:rPr lang="en-US" sz="4400" dirty="0"/>
              <a:t>January 1, 2025 –June 30,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6986C-5566-55C2-E8BA-75BDB7E75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en-US" sz="2800" dirty="0"/>
              <a:t>August 21, 2025</a:t>
            </a:r>
          </a:p>
        </p:txBody>
      </p:sp>
    </p:spTree>
    <p:extLst>
      <p:ext uri="{BB962C8B-B14F-4D97-AF65-F5344CB8AC3E}">
        <p14:creationId xmlns:p14="http://schemas.microsoft.com/office/powerpoint/2010/main" val="131221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D9F6A-F59A-24C6-332B-58B4ECBC9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/>
              <a:t>AND THE HOMERUN AWARD GOES TO </a:t>
            </a:r>
            <a:br>
              <a:rPr lang="en-US" dirty="0"/>
            </a:br>
            <a:r>
              <a:rPr lang="en-US" dirty="0"/>
              <a:t>LAURA PAYNE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A2EFEF9-E3AE-E90F-7DEC-FAC385E88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4784725" y="1447800"/>
            <a:ext cx="5935374" cy="395884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AA511-A4ED-E3FF-57B3-FF9CE1764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1600" dirty="0"/>
              <a:t>Our new Finance Director, Laura Payne and the Finance Team, knocked the ball out of the ballpark on our 2023 Financial Audit.</a:t>
            </a:r>
          </a:p>
          <a:p>
            <a:r>
              <a:rPr lang="en-US" sz="1600" dirty="0"/>
              <a:t>Working with our external auditors, AJC, our 2023 Audit contained NO SIGNIFICANT DEFFICIENCIES AND ONLY ONE ADJUSTING JOURNAL ENTRY. That is really remarkable. </a:t>
            </a:r>
          </a:p>
          <a:p>
            <a:r>
              <a:rPr lang="en-US" sz="1600" dirty="0"/>
              <a:t>Congratulations LAURA and Team!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96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CD457-3363-C3C9-F24B-6E5976DFF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and Expense vs. Budget and Prior Year as of June 30, 2025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FA5737D-6D84-38CC-47E6-A3E17D5B72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456627"/>
              </p:ext>
            </p:extLst>
          </p:nvPr>
        </p:nvGraphicFramePr>
        <p:xfrm>
          <a:off x="463463" y="2052638"/>
          <a:ext cx="11260896" cy="4590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612">
                  <a:extLst>
                    <a:ext uri="{9D8B030D-6E8A-4147-A177-3AD203B41FA5}">
                      <a16:colId xmlns:a16="http://schemas.microsoft.com/office/drawing/2014/main" val="2214823178"/>
                    </a:ext>
                  </a:extLst>
                </a:gridCol>
                <a:gridCol w="1407612">
                  <a:extLst>
                    <a:ext uri="{9D8B030D-6E8A-4147-A177-3AD203B41FA5}">
                      <a16:colId xmlns:a16="http://schemas.microsoft.com/office/drawing/2014/main" val="907343769"/>
                    </a:ext>
                  </a:extLst>
                </a:gridCol>
                <a:gridCol w="1407612">
                  <a:extLst>
                    <a:ext uri="{9D8B030D-6E8A-4147-A177-3AD203B41FA5}">
                      <a16:colId xmlns:a16="http://schemas.microsoft.com/office/drawing/2014/main" val="1042178625"/>
                    </a:ext>
                  </a:extLst>
                </a:gridCol>
                <a:gridCol w="1407612">
                  <a:extLst>
                    <a:ext uri="{9D8B030D-6E8A-4147-A177-3AD203B41FA5}">
                      <a16:colId xmlns:a16="http://schemas.microsoft.com/office/drawing/2014/main" val="903757523"/>
                    </a:ext>
                  </a:extLst>
                </a:gridCol>
                <a:gridCol w="1407612">
                  <a:extLst>
                    <a:ext uri="{9D8B030D-6E8A-4147-A177-3AD203B41FA5}">
                      <a16:colId xmlns:a16="http://schemas.microsoft.com/office/drawing/2014/main" val="2546649730"/>
                    </a:ext>
                  </a:extLst>
                </a:gridCol>
                <a:gridCol w="1407612">
                  <a:extLst>
                    <a:ext uri="{9D8B030D-6E8A-4147-A177-3AD203B41FA5}">
                      <a16:colId xmlns:a16="http://schemas.microsoft.com/office/drawing/2014/main" val="258010895"/>
                    </a:ext>
                  </a:extLst>
                </a:gridCol>
                <a:gridCol w="1407612">
                  <a:extLst>
                    <a:ext uri="{9D8B030D-6E8A-4147-A177-3AD203B41FA5}">
                      <a16:colId xmlns:a16="http://schemas.microsoft.com/office/drawing/2014/main" val="760110526"/>
                    </a:ext>
                  </a:extLst>
                </a:gridCol>
                <a:gridCol w="1407612">
                  <a:extLst>
                    <a:ext uri="{9D8B030D-6E8A-4147-A177-3AD203B41FA5}">
                      <a16:colId xmlns:a16="http://schemas.microsoft.com/office/drawing/2014/main" val="1333700754"/>
                    </a:ext>
                  </a:extLst>
                </a:gridCol>
              </a:tblGrid>
              <a:tr h="59280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Actual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Budget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Var to Budget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% Variance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Prior Year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Var to Prior Year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% Variance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32202054"/>
                  </a:ext>
                </a:extLst>
              </a:tr>
              <a:tr h="59280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Revenue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5,185,836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5,231,661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(45,825)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4,672,814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513,022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94635073"/>
                  </a:ext>
                </a:extLst>
              </a:tr>
              <a:tr h="6943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Reserve Contributions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1,014,697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970,764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43,933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565,741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448,956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79.4%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35771680"/>
                  </a:ext>
                </a:extLst>
              </a:tr>
              <a:tr h="6943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Revenue to Operations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3,428,465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3,523,175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(94,710)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-2.7%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3,396,294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32,171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78861981"/>
                  </a:ext>
                </a:extLst>
              </a:tr>
              <a:tr h="59280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Payroll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1,174,712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1,338,184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(163,471)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-12.2%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1,133,233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41,480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8977679"/>
                  </a:ext>
                </a:extLst>
              </a:tr>
              <a:tr h="59280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Other Expenses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1,751,293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1,884,513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(133,220)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-7.1%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1,728,480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22,813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44365694"/>
                  </a:ext>
                </a:extLst>
              </a:tr>
              <a:tr h="59280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Gross Operating Surplus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502,460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300,479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201,981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534,581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(32,121)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-6.0%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87086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55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3D258-8767-AB8C-6044-821A82301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2" y="563672"/>
            <a:ext cx="3401064" cy="1302706"/>
          </a:xfrm>
        </p:spPr>
        <p:txBody>
          <a:bodyPr anchor="t"/>
          <a:lstStyle/>
          <a:p>
            <a:r>
              <a:rPr lang="en-US" dirty="0"/>
              <a:t>Income and Expense vs. Budget and Prior Year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AD1BC-974D-5553-BD98-E13842C5D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8411" y="1866378"/>
            <a:ext cx="4117605" cy="415850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Major Revenue Variances</a:t>
            </a:r>
          </a:p>
          <a:p>
            <a:r>
              <a:rPr lang="en-US" dirty="0"/>
              <a:t>Barcodes $29,490 over budget; $33,195 over prior year.</a:t>
            </a:r>
          </a:p>
          <a:p>
            <a:r>
              <a:rPr lang="en-US" dirty="0"/>
              <a:t>Boat Registration $18,000 under budget; $4,000 under prior year.</a:t>
            </a:r>
          </a:p>
          <a:p>
            <a:r>
              <a:rPr lang="en-US" dirty="0"/>
              <a:t>Gas and Propane Sales: $27,000 under budget; $10,500 under prior year.</a:t>
            </a:r>
          </a:p>
          <a:p>
            <a:r>
              <a:rPr lang="en-US" dirty="0"/>
              <a:t>Non-Dues Revenue $74,200 under budget; $29,636 over prior year.</a:t>
            </a:r>
          </a:p>
          <a:p>
            <a:r>
              <a:rPr lang="en-US" b="1" dirty="0"/>
              <a:t>Major Expense variances</a:t>
            </a:r>
          </a:p>
          <a:p>
            <a:r>
              <a:rPr lang="en-US" dirty="0"/>
              <a:t>Payroll $163,500 under budget; $41,500 over last year.</a:t>
            </a:r>
          </a:p>
          <a:p>
            <a:r>
              <a:rPr lang="en-US" dirty="0"/>
              <a:t>Other Expenses $133,200 under budget; $22,800 over prior year.</a:t>
            </a:r>
          </a:p>
          <a:p>
            <a:r>
              <a:rPr lang="en-US" b="1" dirty="0"/>
              <a:t>Reserve Contribution $43,933 over budget and $449,000 over prior year.</a:t>
            </a:r>
          </a:p>
          <a:p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2FC5336-860A-E3F6-0352-F63B41A115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038188"/>
              </p:ext>
            </p:extLst>
          </p:nvPr>
        </p:nvGraphicFramePr>
        <p:xfrm>
          <a:off x="4784724" y="355600"/>
          <a:ext cx="6968865" cy="629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5123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BA27E-CBB1-CE17-CBF7-20E1DBE18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2" y="812800"/>
            <a:ext cx="3401064" cy="825500"/>
          </a:xfrm>
        </p:spPr>
        <p:txBody>
          <a:bodyPr anchor="t"/>
          <a:lstStyle/>
          <a:p>
            <a:r>
              <a:rPr lang="en-US" dirty="0"/>
              <a:t>Consolidated Ops- </a:t>
            </a:r>
            <a:br>
              <a:rPr lang="en-US" dirty="0"/>
            </a:br>
            <a:r>
              <a:rPr lang="en-US" dirty="0"/>
              <a:t>No Reserve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3CEAC-5EF0-399D-BA8B-0744509C1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3" y="1638300"/>
            <a:ext cx="3401063" cy="4386579"/>
          </a:xfrm>
        </p:spPr>
        <p:txBody>
          <a:bodyPr/>
          <a:lstStyle/>
          <a:p>
            <a:r>
              <a:rPr lang="en-US" sz="1600" b="1" dirty="0"/>
              <a:t>Major Variances</a:t>
            </a:r>
          </a:p>
          <a:p>
            <a:r>
              <a:rPr lang="en-US" sz="1600" b="1" dirty="0"/>
              <a:t>Income</a:t>
            </a:r>
          </a:p>
          <a:p>
            <a:r>
              <a:rPr lang="en-US" sz="1600" dirty="0"/>
              <a:t>Dues and Fees $33.305 under Budget</a:t>
            </a:r>
          </a:p>
          <a:p>
            <a:r>
              <a:rPr lang="en-US" sz="1600" dirty="0"/>
              <a:t>User Fees $19,800 under Budget</a:t>
            </a:r>
          </a:p>
          <a:p>
            <a:r>
              <a:rPr lang="en-US" sz="1600" b="1" dirty="0"/>
              <a:t>Expense</a:t>
            </a:r>
          </a:p>
          <a:p>
            <a:r>
              <a:rPr lang="en-US" sz="1600" dirty="0"/>
              <a:t>Payroll and Related $163,471 under Budget</a:t>
            </a:r>
          </a:p>
          <a:p>
            <a:r>
              <a:rPr lang="en-US" sz="1600" dirty="0"/>
              <a:t>Professional Services $129,805 under Budget</a:t>
            </a:r>
          </a:p>
          <a:p>
            <a:r>
              <a:rPr lang="en-US" sz="1600" b="1" dirty="0"/>
              <a:t>Gross Operating Surplus </a:t>
            </a:r>
            <a:r>
              <a:rPr lang="en-US" sz="1600" dirty="0"/>
              <a:t>$201,908 over Budget</a:t>
            </a:r>
          </a:p>
          <a:p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F6FB9E3-3112-6230-727C-AA0EEDF0A0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045542"/>
              </p:ext>
            </p:extLst>
          </p:nvPr>
        </p:nvGraphicFramePr>
        <p:xfrm>
          <a:off x="4784724" y="812800"/>
          <a:ext cx="6962775" cy="520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040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C86F0-0F5A-774C-53E8-331CFF4F9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53" y="1199213"/>
            <a:ext cx="3401064" cy="1169233"/>
          </a:xfrm>
        </p:spPr>
        <p:txBody>
          <a:bodyPr anchor="t"/>
          <a:lstStyle/>
          <a:p>
            <a:r>
              <a:rPr lang="en-US" dirty="0"/>
              <a:t>Golf Income and Expense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BCFCD-4BE6-2631-690C-DACFD7467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353" y="2668248"/>
            <a:ext cx="3904663" cy="2788171"/>
          </a:xfrm>
        </p:spPr>
        <p:txBody>
          <a:bodyPr>
            <a:normAutofit fontScale="85000" lnSpcReduction="20000"/>
          </a:bodyPr>
          <a:lstStyle/>
          <a:p>
            <a:r>
              <a:rPr lang="en-US" sz="1900" b="1" dirty="0"/>
              <a:t>Major Variances</a:t>
            </a:r>
          </a:p>
          <a:p>
            <a:r>
              <a:rPr lang="en-US" sz="1900" dirty="0"/>
              <a:t>Golf Rounds 2,371 less than Budget; 1,282 less than prior year.</a:t>
            </a:r>
          </a:p>
          <a:p>
            <a:r>
              <a:rPr lang="en-US" sz="1900" dirty="0"/>
              <a:t>Total Revenue $2,100 under Budget; $42,000 over prior year</a:t>
            </a:r>
          </a:p>
          <a:p>
            <a:endParaRPr lang="en-US" sz="1900" dirty="0"/>
          </a:p>
          <a:p>
            <a:r>
              <a:rPr lang="en-US" sz="1900" dirty="0"/>
              <a:t>Professional Fees $65,000 under Budget; $61,00 over prior year.</a:t>
            </a:r>
          </a:p>
          <a:p>
            <a:r>
              <a:rPr lang="en-US" sz="1900" dirty="0"/>
              <a:t>Equipment Leases $42,000 over Budget; $15,000 over prior year.</a:t>
            </a:r>
          </a:p>
          <a:p>
            <a:endParaRPr lang="en-US" sz="16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D7A2BAA-A2B6-11E6-76A2-356BA09686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457605"/>
              </p:ext>
            </p:extLst>
          </p:nvPr>
        </p:nvGraphicFramePr>
        <p:xfrm>
          <a:off x="4556016" y="584616"/>
          <a:ext cx="6776548" cy="5711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4821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EA5B5-8260-76F2-5DDD-6845F3B6A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944671"/>
          </a:xfrm>
        </p:spPr>
        <p:txBody>
          <a:bodyPr anchor="t"/>
          <a:lstStyle/>
          <a:p>
            <a:r>
              <a:rPr lang="en-US" dirty="0"/>
              <a:t>Pool </a:t>
            </a:r>
            <a:br>
              <a:rPr lang="en-US" dirty="0"/>
            </a:br>
            <a:r>
              <a:rPr lang="en-US" dirty="0"/>
              <a:t>Income and Expense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5EE7CB-57AC-AFB6-CD67-934526306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3" y="2730674"/>
            <a:ext cx="3401063" cy="2679526"/>
          </a:xfrm>
        </p:spPr>
        <p:txBody>
          <a:bodyPr/>
          <a:lstStyle/>
          <a:p>
            <a:r>
              <a:rPr lang="en-US" sz="1600" b="1" dirty="0"/>
              <a:t>Major Variances </a:t>
            </a:r>
          </a:p>
          <a:p>
            <a:r>
              <a:rPr lang="en-US" sz="1600" dirty="0"/>
              <a:t>Revenue $17,675 under budget; $32,655 under prior year.</a:t>
            </a:r>
          </a:p>
          <a:p>
            <a:r>
              <a:rPr lang="en-US" sz="1600" dirty="0"/>
              <a:t>Professional Services $38,234 under budget and $13,303 under prior year</a:t>
            </a:r>
            <a:r>
              <a:rPr lang="en-US" dirty="0"/>
              <a:t>.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8700539-CC66-12A9-FC76-315F6DD57D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15284"/>
              </p:ext>
            </p:extLst>
          </p:nvPr>
        </p:nvGraphicFramePr>
        <p:xfrm>
          <a:off x="4784724" y="704538"/>
          <a:ext cx="6645275" cy="5315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2072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5D21C-A418-6020-E0AE-9698996AA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734520"/>
            <a:ext cx="3401064" cy="1034319"/>
          </a:xfrm>
        </p:spPr>
        <p:txBody>
          <a:bodyPr anchor="t"/>
          <a:lstStyle/>
          <a:p>
            <a:r>
              <a:rPr lang="en-US" dirty="0"/>
              <a:t>Reserve/Capital Projects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96467-9381-3A79-672B-C0C8B0F14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3" y="1768839"/>
            <a:ext cx="3401063" cy="4256041"/>
          </a:xfrm>
        </p:spPr>
        <p:txBody>
          <a:bodyPr>
            <a:normAutofit/>
          </a:bodyPr>
          <a:lstStyle/>
          <a:p>
            <a:r>
              <a:rPr lang="en-US" dirty="0"/>
              <a:t>Major Expenditures to date</a:t>
            </a:r>
          </a:p>
          <a:p>
            <a:r>
              <a:rPr lang="en-US" b="1" dirty="0"/>
              <a:t>MR&amp;R Lake Health 	</a:t>
            </a:r>
          </a:p>
          <a:p>
            <a:r>
              <a:rPr lang="en-US" dirty="0"/>
              <a:t>Dredging 			 $202,095</a:t>
            </a:r>
          </a:p>
          <a:p>
            <a:r>
              <a:rPr lang="en-US" b="1" dirty="0"/>
              <a:t>MR&amp;R Roads</a:t>
            </a:r>
          </a:p>
          <a:p>
            <a:r>
              <a:rPr lang="en-US" dirty="0"/>
              <a:t>Seal and Strip Lots	   $43,000</a:t>
            </a:r>
          </a:p>
          <a:p>
            <a:r>
              <a:rPr lang="en-US" b="1" dirty="0"/>
              <a:t>MR&amp;R General</a:t>
            </a:r>
          </a:p>
          <a:p>
            <a:r>
              <a:rPr lang="en-US" dirty="0"/>
              <a:t>Dock Replacement	    $61,500</a:t>
            </a:r>
          </a:p>
          <a:p>
            <a:r>
              <a:rPr lang="en-US" dirty="0"/>
              <a:t>Pool Furniture		    $33,800</a:t>
            </a:r>
          </a:p>
          <a:p>
            <a:r>
              <a:rPr lang="en-US" dirty="0"/>
              <a:t>Dump Truck		    $57,300</a:t>
            </a:r>
          </a:p>
          <a:p>
            <a:r>
              <a:rPr lang="en-US" dirty="0"/>
              <a:t>Police Vehicle		    $54,200</a:t>
            </a:r>
          </a:p>
          <a:p>
            <a:r>
              <a:rPr lang="en-US" dirty="0"/>
              <a:t>Skid Steer			    $19,500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9C98DBF-CC04-AB9E-A45B-1E7BC5B733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527607"/>
              </p:ext>
            </p:extLst>
          </p:nvPr>
        </p:nvGraphicFramePr>
        <p:xfrm>
          <a:off x="4844685" y="1228609"/>
          <a:ext cx="6637780" cy="5336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3091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37875-EC01-3A67-802C-71006D633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833121"/>
            <a:ext cx="3401064" cy="1025660"/>
          </a:xfrm>
        </p:spPr>
        <p:txBody>
          <a:bodyPr anchor="t"/>
          <a:lstStyle/>
          <a:p>
            <a:r>
              <a:rPr lang="en-US" dirty="0" err="1"/>
              <a:t>CapTrust</a:t>
            </a:r>
            <a:r>
              <a:rPr lang="en-US" dirty="0"/>
              <a:t> Investment Portfolio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310149-89FB-F023-A4A5-A83B125EA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3" y="1678899"/>
            <a:ext cx="3401063" cy="4345982"/>
          </a:xfrm>
        </p:spPr>
        <p:txBody>
          <a:bodyPr>
            <a:normAutofit fontScale="92500"/>
          </a:bodyPr>
          <a:lstStyle/>
          <a:p>
            <a:r>
              <a:rPr lang="en-US" sz="1600" b="1" dirty="0"/>
              <a:t>Fund Balances as of June 30, 2025</a:t>
            </a:r>
          </a:p>
          <a:p>
            <a:r>
              <a:rPr lang="en-US" sz="1600" dirty="0"/>
              <a:t>ERA				$1,108,586</a:t>
            </a:r>
          </a:p>
          <a:p>
            <a:r>
              <a:rPr lang="en-US" sz="1600" dirty="0"/>
              <a:t>Lake Health		$2,121,193</a:t>
            </a:r>
          </a:p>
          <a:p>
            <a:r>
              <a:rPr lang="en-US" sz="1600" dirty="0"/>
              <a:t>MR&amp;R General		$2,300,011</a:t>
            </a:r>
          </a:p>
          <a:p>
            <a:r>
              <a:rPr lang="en-US" sz="1600" dirty="0"/>
              <a:t>MR&amp;R Roads		$2,749,073</a:t>
            </a:r>
          </a:p>
          <a:p>
            <a:r>
              <a:rPr lang="en-US" sz="1600" dirty="0"/>
              <a:t>Prop Transfer Fee	   $726,227</a:t>
            </a:r>
          </a:p>
          <a:p>
            <a:r>
              <a:rPr lang="en-US" sz="1600" dirty="0"/>
              <a:t>Improved Prop Fee	   $197,591</a:t>
            </a:r>
          </a:p>
          <a:p>
            <a:r>
              <a:rPr lang="en-US" sz="1600" dirty="0"/>
              <a:t>STOFA			$3,058,100</a:t>
            </a:r>
          </a:p>
          <a:p>
            <a:r>
              <a:rPr lang="en-US" sz="1600" b="1" dirty="0"/>
              <a:t>ROI 		</a:t>
            </a:r>
          </a:p>
          <a:p>
            <a:r>
              <a:rPr lang="en-US" sz="1600" b="1" dirty="0"/>
              <a:t>YTD	4.16%</a:t>
            </a:r>
          </a:p>
          <a:p>
            <a:r>
              <a:rPr lang="en-US" sz="1600" b="1" dirty="0"/>
              <a:t>Past 12 Months	 8.38%</a:t>
            </a:r>
          </a:p>
          <a:p>
            <a:endParaRPr lang="en-US" b="1" dirty="0"/>
          </a:p>
          <a:p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BD40705-8FF9-B3AF-B1E6-22EFEA37A0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946964"/>
              </p:ext>
            </p:extLst>
          </p:nvPr>
        </p:nvGraphicFramePr>
        <p:xfrm>
          <a:off x="4784725" y="1154243"/>
          <a:ext cx="6252322" cy="4865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086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5902A-1B9F-8A4C-0701-48E85E93F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833121"/>
            <a:ext cx="3401064" cy="1715207"/>
          </a:xfrm>
        </p:spPr>
        <p:txBody>
          <a:bodyPr anchor="t"/>
          <a:lstStyle/>
          <a:p>
            <a:r>
              <a:rPr lang="en-US" dirty="0"/>
              <a:t>Fund Balances adjusted for 2025 Contributions and Expenditures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E2F8BF-8C82-3EE1-CF30-75CA64AB4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3" y="2548328"/>
            <a:ext cx="3401063" cy="3476551"/>
          </a:xfrm>
        </p:spPr>
        <p:txBody>
          <a:bodyPr/>
          <a:lstStyle/>
          <a:p>
            <a:r>
              <a:rPr lang="en-US" sz="1600" dirty="0"/>
              <a:t>Funds are transferred at year end to reconcile contributions and expenditures within each Fund. The balances on this chart reflect January 1, 2025 balances, less contributions and expenditures.</a:t>
            </a:r>
          </a:p>
          <a:p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1C2A898-CEC9-4161-9581-C88955E0F7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450299"/>
              </p:ext>
            </p:extLst>
          </p:nvPr>
        </p:nvGraphicFramePr>
        <p:xfrm>
          <a:off x="4784724" y="854439"/>
          <a:ext cx="6592809" cy="516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8572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7630</TotalTime>
  <Words>628</Words>
  <Application>Microsoft Office PowerPoint</Application>
  <PresentationFormat>Widescreen</PresentationFormat>
  <Paragraphs>119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 Narrow</vt:lpstr>
      <vt:lpstr>Arial</vt:lpstr>
      <vt:lpstr>Century Gothic</vt:lpstr>
      <vt:lpstr>Wingdings 3</vt:lpstr>
      <vt:lpstr>Ion</vt:lpstr>
      <vt:lpstr>LMOA Treasurer’$ Report January 1, 2025 –June 30, 2025</vt:lpstr>
      <vt:lpstr>Income and Expense vs. Budget and Prior Year as of June 30, 2025</vt:lpstr>
      <vt:lpstr>Income and Expense vs. Budget and Prior Year</vt:lpstr>
      <vt:lpstr>Consolidated Ops-  No Reserve   </vt:lpstr>
      <vt:lpstr>Golf Income and Expense </vt:lpstr>
      <vt:lpstr>Pool  Income and Expense </vt:lpstr>
      <vt:lpstr>Reserve/Capital Projects </vt:lpstr>
      <vt:lpstr>CapTrust Investment Portfolio</vt:lpstr>
      <vt:lpstr>Fund Balances adjusted for 2025 Contributions and Expenditures </vt:lpstr>
      <vt:lpstr>AND THE HOMERUN AWARD GOES TO  LAURA PAYNE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Scott Murdoch</dc:creator>
  <cp:lastModifiedBy>Scott Murdoch</cp:lastModifiedBy>
  <cp:revision>22</cp:revision>
  <dcterms:created xsi:type="dcterms:W3CDTF">2025-08-07T15:26:58Z</dcterms:created>
  <dcterms:modified xsi:type="dcterms:W3CDTF">2025-08-15T13:46:01Z</dcterms:modified>
</cp:coreProperties>
</file>